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8" r:id="rId6"/>
    <p:sldId id="259" r:id="rId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A38"/>
    <a:srgbClr val="8BCB00"/>
    <a:srgbClr val="00ACEF"/>
    <a:srgbClr val="9BDF00"/>
    <a:srgbClr val="FFCE00"/>
    <a:srgbClr val="D00D9F"/>
    <a:srgbClr val="8D0A6C"/>
    <a:srgbClr val="00529B"/>
    <a:srgbClr val="481B78"/>
    <a:srgbClr val="4F1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4" autoAdjust="0"/>
    <p:restoredTop sz="94700"/>
  </p:normalViewPr>
  <p:slideViewPr>
    <p:cSldViewPr snapToGrid="0" snapToObjects="1">
      <p:cViewPr varScale="1">
        <p:scale>
          <a:sx n="78" d="100"/>
          <a:sy n="78" d="100"/>
        </p:scale>
        <p:origin x="878" y="6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ABC Classification</a:t>
            </a:r>
          </a:p>
        </c:rich>
      </c:tx>
      <c:layout>
        <c:manualLayout>
          <c:xMode val="edge"/>
          <c:yMode val="edge"/>
          <c:x val="0.1827475530298909"/>
          <c:y val="0.14243253169120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#SKUs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3F-40EE-A974-CCC7CF05774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83F-40EE-A974-CCC7CF057743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83F-40EE-A974-CCC7CF057743}"/>
              </c:ext>
            </c:extLst>
          </c:dPt>
          <c:dLbls>
            <c:dLbl>
              <c:idx val="0"/>
              <c:layout>
                <c:manualLayout>
                  <c:x val="-0.10440716964575708"/>
                  <c:y val="0.1329421115541088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3F-40EE-A974-CCC7CF057743}"/>
                </c:ext>
              </c:extLst>
            </c:dLbl>
            <c:dLbl>
              <c:idx val="1"/>
              <c:layout>
                <c:manualLayout>
                  <c:x val="-0.11384659806212392"/>
                  <c:y val="-0.1830276920241442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3F-40EE-A974-CCC7CF057743}"/>
                </c:ext>
              </c:extLst>
            </c:dLbl>
            <c:dLbl>
              <c:idx val="2"/>
              <c:layout>
                <c:manualLayout>
                  <c:x val="0.19628551756149895"/>
                  <c:y val="8.987270667378595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3F-40EE-A974-CCC7CF0577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Class A</c:v>
                </c:pt>
                <c:pt idx="1">
                  <c:v>Class B</c:v>
                </c:pt>
                <c:pt idx="2">
                  <c:v>Class 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13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3F-40EE-A974-CCC7CF05774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575398217575333"/>
          <c:y val="0.43734697562949099"/>
          <c:w val="0.22712569412769021"/>
          <c:h val="0.25086156427276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A</cx:pt>
          <cx:pt idx="1">B</cx:pt>
          <cx:pt idx="2">C</cx:pt>
        </cx:lvl>
      </cx:strDim>
      <cx:numDim type="val">
        <cx:f>Sheet1!$B$2:$B$4</cx:f>
        <cx:lvl ptCount="3" formatCode="General">
          <cx:pt idx="0">1740</cx:pt>
          <cx:pt idx="1">188</cx:pt>
          <cx:pt idx="2">82</cx:pt>
        </cx:lvl>
      </cx:numDim>
    </cx:data>
  </cx:chartData>
  <cx:chart>
    <cx:title pos="t" align="ctr" overlay="0">
      <cx:tx>
        <cx:txData>
          <cx:v>Pareto Chart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Pareto Chart</a:t>
          </a:r>
        </a:p>
      </cx:txPr>
    </cx:title>
    <cx:plotArea>
      <cx:plotAreaRegion>
        <cx:series layoutId="clusteredColumn" uniqueId="{0D8EF4CE-562F-42A1-AE96-8A54DFDC0EE2}">
          <cx:spPr>
            <a:solidFill>
              <a:srgbClr val="0B6A38"/>
            </a:solidFill>
          </cx:spPr>
          <cx:dataPt idx="1">
            <cx:spPr>
              <a:solidFill>
                <a:srgbClr val="008000"/>
              </a:solidFill>
            </cx:spPr>
          </cx:dataPt>
          <cx:dataPt idx="2">
            <cx:spPr>
              <a:solidFill>
                <a:sysClr val="window" lastClr="FFFFFF">
                  <a:lumMod val="50000"/>
                </a:sysClr>
              </a:solidFill>
            </cx:spPr>
          </cx:dataPt>
          <cx:dataLabels pos="outEnd"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3CF1E4C3-59C9-4367-AFAB-B1A7BEB07FC4}">
          <cx:axisId val="2"/>
        </cx:series>
      </cx:plotAreaRegion>
      <cx:axis id="0">
        <cx:catScaling gapWidth="0"/>
        <cx:tickLabels/>
      </cx:axis>
      <cx:axis id="1" hidden="1">
        <cx:valScaling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BC624-134E-0545-8420-D1094EE53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156" y="5131500"/>
            <a:ext cx="5641882" cy="779717"/>
          </a:xfrm>
        </p:spPr>
        <p:txBody>
          <a:bodyPr>
            <a:normAutofit/>
          </a:bodyPr>
          <a:lstStyle>
            <a:lvl1pPr>
              <a:lnSpc>
                <a:spcPts val="2150"/>
              </a:lnSpc>
              <a:defRPr sz="2100" b="0" i="0" cap="all" spc="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533" y="6225933"/>
            <a:ext cx="5641504" cy="236988"/>
          </a:xfrm>
        </p:spPr>
        <p:txBody>
          <a:bodyPr wrap="square" t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tx1"/>
                </a:solidFill>
              </a:defRPr>
            </a:lvl1pPr>
            <a:lvl2pPr marL="347662" indent="0">
              <a:buNone/>
              <a:defRPr sz="1200">
                <a:solidFill>
                  <a:srgbClr val="FFFFFF"/>
                </a:solidFill>
              </a:defRPr>
            </a:lvl2pPr>
            <a:lvl3pPr marL="733425" indent="0">
              <a:buNone/>
              <a:defRPr sz="1200">
                <a:solidFill>
                  <a:srgbClr val="FFFFFF"/>
                </a:solidFill>
              </a:defRPr>
            </a:lvl3pPr>
            <a:lvl4pPr marL="1031875" indent="0">
              <a:buNone/>
              <a:defRPr sz="1200">
                <a:solidFill>
                  <a:srgbClr val="FFFFFF"/>
                </a:solidFill>
              </a:defRPr>
            </a:lvl4pPr>
            <a:lvl5pPr marL="138271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 Name, Presenter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900275"/>
            <a:ext cx="5641975" cy="314325"/>
          </a:xfrm>
        </p:spPr>
        <p:txBody>
          <a:bodyPr>
            <a:noAutofit/>
          </a:bodyPr>
          <a:lstStyle>
            <a:lvl1pPr marL="1587" indent="0">
              <a:buNone/>
              <a:defRPr sz="1700"/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782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341141" y="1447801"/>
            <a:ext cx="421598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400" y="13328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400" y="1787690"/>
            <a:ext cx="6459724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859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6487233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341141" y="1338048"/>
            <a:ext cx="4218421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7341141" y="1792888"/>
            <a:ext cx="4218421" cy="43031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22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3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084249" y="1447799"/>
            <a:ext cx="6472874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773" y="1339164"/>
            <a:ext cx="423991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773" y="1794005"/>
            <a:ext cx="4239918" cy="43019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07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7" y="1447801"/>
            <a:ext cx="874412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572530" y="1338049"/>
            <a:ext cx="1987032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9572530" y="1792889"/>
            <a:ext cx="1987032" cy="4303111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566738" indent="-1174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036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4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518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836937" y="1447801"/>
            <a:ext cx="8720189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8" y="1336793"/>
            <a:ext cx="199260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8" y="1791633"/>
            <a:ext cx="1992604" cy="4304367"/>
          </a:xfrm>
        </p:spPr>
        <p:txBody>
          <a:bodyPr>
            <a:normAutofit/>
          </a:bodyPr>
          <a:lstStyle>
            <a:lvl1pPr marL="173038" indent="-173038">
              <a:lnSpc>
                <a:spcPct val="100000"/>
              </a:lnSpc>
              <a:defRPr sz="1200"/>
            </a:lvl1pPr>
            <a:lvl2pPr marL="395288" indent="-160338">
              <a:lnSpc>
                <a:spcPct val="100000"/>
              </a:lnSpc>
              <a:defRPr sz="1100"/>
            </a:lvl2pPr>
            <a:lvl3pPr marL="630238" indent="-180975"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2402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9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89621" y="1447801"/>
            <a:ext cx="1984592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812998" y="1332849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12998" y="1787689"/>
            <a:ext cx="8744125" cy="430831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89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1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24" y="302203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9572531" y="1447800"/>
            <a:ext cx="1984592" cy="4648201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90397" y="1338048"/>
            <a:ext cx="8744125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7" y="1792889"/>
            <a:ext cx="8744125" cy="43031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097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04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3812203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1338049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1792888"/>
            <a:ext cx="10969167" cy="194619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468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0426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0"/>
            <a:ext cx="10969165" cy="2283797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Tx/>
              <a:buFont typeface="Lucida Grande"/>
              <a:buNone/>
              <a:tabLst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+mn-lt"/>
              </a:rPr>
              <a:t>Use this layout only when the image(s) is wide and will not work in the default layout.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0395" y="3779978"/>
            <a:ext cx="10969167" cy="43655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90395" y="4223813"/>
            <a:ext cx="10969167" cy="1872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400"/>
            </a:lvl1pPr>
            <a:lvl2pPr marL="395288" indent="-160338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2pPr>
            <a:lvl3pPr marL="566738" indent="-117475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6921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399" y="1447801"/>
            <a:ext cx="10969165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 sz="14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2212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9620" y="1357266"/>
            <a:ext cx="10971655" cy="4738733"/>
          </a:xfrm>
        </p:spPr>
        <p:txBody>
          <a:bodyPr>
            <a:normAutofit/>
          </a:bodyPr>
          <a:lstStyle>
            <a:lvl1pPr marL="342900" indent="-342900">
              <a:buClr>
                <a:srgbClr val="0B6A38"/>
              </a:buClr>
              <a:buFont typeface="+mj-lt"/>
              <a:buAutoNum type="arabicPeriod"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90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11265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69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134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90400" y="1447800"/>
            <a:ext cx="1993381" cy="2651760"/>
          </a:xfrm>
          <a:solidFill>
            <a:srgbClr val="C8CCCE"/>
          </a:solidFill>
        </p:spPr>
        <p:txBody>
          <a:bodyPr anchor="ctr"/>
          <a:lstStyle>
            <a:lvl1pPr marL="1587" indent="0" algn="ctr">
              <a:buNone/>
              <a:defRPr baseline="0"/>
            </a:lvl1pPr>
          </a:lstStyle>
          <a:p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Executive </a:t>
            </a:r>
            <a:br>
              <a:rPr lang="en-US" dirty="0"/>
            </a:br>
            <a:r>
              <a:rPr lang="en-US" dirty="0"/>
              <a:t>headshot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19" y="302211"/>
            <a:ext cx="7251192" cy="766895"/>
          </a:xfrm>
        </p:spPr>
        <p:txBody>
          <a:bodyPr/>
          <a:lstStyle/>
          <a:p>
            <a:r>
              <a:rPr lang="en-US" dirty="0"/>
              <a:t>Click to edit Leadership Profile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36938" y="1332850"/>
            <a:ext cx="8722628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 dirty="0"/>
              <a:t>Name, 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2836938" y="1787691"/>
            <a:ext cx="8722628" cy="430831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200"/>
            </a:lvl2pPr>
            <a:lvl3pPr>
              <a:lnSpc>
                <a:spcPct val="100000"/>
              </a:lnSpc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888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AD5A3-6F7A-F148-8DA9-13D7799E7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00243" y="3213556"/>
            <a:ext cx="17915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2800" b="0" baseline="0" dirty="0">
                <a:solidFill>
                  <a:schemeClr val="bg1"/>
                </a:solidFill>
                <a:latin typeface="+mj-lt"/>
              </a:rPr>
              <a:t> YOU</a:t>
            </a:r>
            <a:endParaRPr lang="en-US" sz="2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36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w/intro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90397" y="1339164"/>
            <a:ext cx="10959361" cy="7067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sz="1800" baseline="0">
                <a:latin typeface="+mj-lt"/>
              </a:defRPr>
            </a:lvl1pPr>
          </a:lstStyle>
          <a:p>
            <a:pPr lvl="0"/>
            <a:r>
              <a:rPr lang="en-US" dirty="0"/>
              <a:t>Introductory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397" y="2275678"/>
            <a:ext cx="10959361" cy="3820328"/>
          </a:xfrm>
        </p:spPr>
        <p:txBody>
          <a:bodyPr>
            <a:normAutofit/>
          </a:bodyPr>
          <a:lstStyle>
            <a:lvl1pPr marL="342900" indent="-342900">
              <a:spcAft>
                <a:spcPts val="800"/>
              </a:spcAft>
              <a:buClr>
                <a:srgbClr val="0B6A38"/>
              </a:buClr>
              <a:buFont typeface="+mj-lt"/>
              <a:buAutoNum type="arabicPeriod"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7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F2EA8-34C9-3042-852F-1B9297A0B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620" y="1447800"/>
            <a:ext cx="5004854" cy="779717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9620" y="2490067"/>
            <a:ext cx="5004854" cy="14700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  <a:p>
            <a:pPr lvl="0"/>
            <a:r>
              <a:rPr lang="en-US" dirty="0"/>
              <a:t>Sub-section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86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1366323"/>
            <a:ext cx="10960825" cy="5001763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tabLst/>
              <a:defRPr sz="1400" baseline="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99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22" y="2068491"/>
            <a:ext cx="10960825" cy="4027509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589620" y="1375376"/>
            <a:ext cx="10960828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5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6131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620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6164" y="1366323"/>
            <a:ext cx="5383398" cy="472967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Aft>
                <a:spcPts val="600"/>
              </a:spcAft>
              <a:defRPr sz="1200"/>
            </a:lvl2pPr>
            <a:lvl3pPr>
              <a:lnSpc>
                <a:spcPct val="100000"/>
              </a:lnSpc>
              <a:spcAft>
                <a:spcPts val="6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687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sub-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306253"/>
            <a:ext cx="7251192" cy="7668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0" y="1376299"/>
            <a:ext cx="5385514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620" y="2071783"/>
            <a:ext cx="5385514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36" y="1376299"/>
            <a:ext cx="5387630" cy="6931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36" y="2071783"/>
            <a:ext cx="5387630" cy="40242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400"/>
            </a:lvl1pPr>
            <a:lvl2pPr>
              <a:spcAft>
                <a:spcPts val="600"/>
              </a:spcAft>
              <a:defRPr sz="1200"/>
            </a:lvl2pPr>
            <a:lvl3pPr>
              <a:spcAft>
                <a:spcPts val="60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4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2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19" y="298738"/>
            <a:ext cx="7251192" cy="7668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90400" y="1447801"/>
            <a:ext cx="4239918" cy="464820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Image/Diagram/Chart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Placement Area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(visuals are to placed in this area </a:t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and aligned at the top of the text)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99842" y="1338050"/>
            <a:ext cx="6459724" cy="43929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296862" indent="0">
              <a:buNone/>
              <a:defRPr/>
            </a:lvl2pPr>
            <a:lvl3pPr marL="622300" indent="0">
              <a:buNone/>
              <a:defRPr/>
            </a:lvl3pPr>
            <a:lvl4pPr marL="1031875" indent="0">
              <a:buNone/>
              <a:defRPr/>
            </a:lvl4pPr>
            <a:lvl5pPr marL="13827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099842" y="1792891"/>
            <a:ext cx="6459724" cy="430311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2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44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53B474-E72F-1449-89CB-09E67108402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569699" y="519692"/>
            <a:ext cx="3011805" cy="467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620" y="297719"/>
            <a:ext cx="7252850" cy="7668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622" y="1366323"/>
            <a:ext cx="10991882" cy="47296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89620" y="6485067"/>
            <a:ext cx="396136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fld id="{ADC7A6E7-B200-4F41-B4DE-C28F59D4B847}" type="slidenum">
              <a:rPr lang="en-US" sz="800" smtClean="0">
                <a:solidFill>
                  <a:schemeClr val="tx2"/>
                </a:solidFill>
              </a:rPr>
              <a:t>‹#›</a:t>
            </a:fld>
            <a:r>
              <a:rPr lang="en-US" sz="800" dirty="0">
                <a:solidFill>
                  <a:schemeClr val="tx2"/>
                </a:solidFill>
              </a:rPr>
              <a:t>        </a:t>
            </a:r>
            <a:r>
              <a:rPr lang="en-US" sz="800" dirty="0">
                <a:solidFill>
                  <a:schemeClr val="accent6"/>
                </a:solidFill>
              </a:rPr>
              <a:t>© 2017 APICS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786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9" r:id="rId3"/>
    <p:sldLayoutId id="2147483670" r:id="rId4"/>
    <p:sldLayoutId id="2147483650" r:id="rId5"/>
    <p:sldLayoutId id="2147483694" r:id="rId6"/>
    <p:sldLayoutId id="2147483652" r:id="rId7"/>
    <p:sldLayoutId id="2147483653" r:id="rId8"/>
    <p:sldLayoutId id="2147483668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0" r:id="rId15"/>
    <p:sldLayoutId id="2147483690" r:id="rId16"/>
    <p:sldLayoutId id="2147483691" r:id="rId17"/>
    <p:sldLayoutId id="2147483701" r:id="rId18"/>
    <p:sldLayoutId id="2147483693" r:id="rId19"/>
    <p:sldLayoutId id="2147483692" r:id="rId20"/>
    <p:sldLayoutId id="2147483655" r:id="rId21"/>
    <p:sldLayoutId id="2147483689" r:id="rId22"/>
    <p:sldLayoutId id="2147483675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B6A38"/>
          </a:solidFill>
          <a:latin typeface="+mj-lt"/>
          <a:ea typeface="+mj-ea"/>
          <a:cs typeface="+mj-cs"/>
        </a:defRPr>
      </a:lvl1pPr>
    </p:titleStyle>
    <p:bodyStyle>
      <a:lvl1pPr marL="231775" indent="-23018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3838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93738" indent="-180975" algn="l" defTabSz="4572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tx1"/>
        </a:buClr>
        <a:buFont typeface="Lucida Grande"/>
        <a:buChar char="▪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500" indent="-174625" algn="l" defTabSz="457200" rtl="0" eaLnBrk="1" latinLnBrk="0" hangingPunct="1">
        <a:spcBef>
          <a:spcPct val="20000"/>
        </a:spcBef>
        <a:buFont typeface="Arial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9400" indent="-166688" algn="l" defTabSz="457200" rtl="0" eaLnBrk="1" latinLnBrk="0" hangingPunct="1">
        <a:spcBef>
          <a:spcPct val="20000"/>
        </a:spcBef>
        <a:buFont typeface="Arial"/>
        <a:buChar char="»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624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3840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microsoft.com/office/2014/relationships/chartEx" Target="../charts/chartEx1.xml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533" y="6225933"/>
            <a:ext cx="5641504" cy="219034"/>
          </a:xfrm>
        </p:spPr>
        <p:txBody>
          <a:bodyPr/>
          <a:lstStyle/>
          <a:p>
            <a:r>
              <a:rPr lang="en-US" dirty="0"/>
              <a:t>Team ID: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2230672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Navigating pandemic supply challenges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30DF-8864-48FD-B905-151C4091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Obsolete Inventory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0E208-34C7-4746-8443-F0B6A4CE9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620" y="1213019"/>
            <a:ext cx="5385514" cy="693116"/>
          </a:xfrm>
        </p:spPr>
        <p:txBody>
          <a:bodyPr/>
          <a:lstStyle/>
          <a:p>
            <a:r>
              <a:rPr lang="en-US" dirty="0"/>
              <a:t>Formulae used for derivation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Obsolete Inventory of an SKU 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𝑎𝑛𝑑𝑎𝑟𝑑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𝑃𝑟𝑖𝑐𝑒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𝐼𝑛𝑖𝑡𝑖𝑎𝑙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𝐼𝑛𝑣𝑒𝑛𝑡𝑜𝑟𝑦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𝑌𝑒𝑎𝑟𝑙𝑦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𝑆𝑎𝑓𝑒𝑡𝑦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</m:t>
                        </m:r>
                      </m:e>
                    </m:d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Yearly Demand =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𝐴𝑃𝑈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∗12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Inventory =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𝐻𝑎𝑛𝑑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𝑆𝑡𝑎𝑛𝑑𝑎𝑟𝑑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𝑃𝑟𝑖𝑐𝑒</m:t>
                        </m:r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 Stock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√(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36537" lvl="1" indent="0">
                  <a:buNone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1EFF41-32AD-425F-A22D-D2544AA82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8809" y="1562800"/>
                <a:ext cx="5385514" cy="4024218"/>
              </a:xfrm>
              <a:blipFill>
                <a:blip r:embed="rId2"/>
                <a:stretch>
                  <a:fillRect l="-2149" t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E5F50A8-96E6-43C5-A2DE-9B7DD755499B}"/>
              </a:ext>
            </a:extLst>
          </p:cNvPr>
          <p:cNvSpPr/>
          <p:nvPr/>
        </p:nvSpPr>
        <p:spPr>
          <a:xfrm>
            <a:off x="6165625" y="1148446"/>
            <a:ext cx="5712142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Unaccounted parameters for </a:t>
            </a:r>
            <a:r>
              <a:rPr lang="en-US" b="1" dirty="0"/>
              <a:t>Cost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86C74-91C6-47AE-98F6-D42974F8C315}"/>
              </a:ext>
            </a:extLst>
          </p:cNvPr>
          <p:cNvSpPr txBox="1"/>
          <p:nvPr/>
        </p:nvSpPr>
        <p:spPr>
          <a:xfrm>
            <a:off x="6171937" y="3339591"/>
            <a:ext cx="5782581" cy="275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Order Aggregation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terms of</a:t>
            </a:r>
          </a:p>
          <a:p>
            <a:pPr lvl="1">
              <a:lnSpc>
                <a:spcPts val="192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Coordinated Transportation for delivering multiple SKUs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SKUs sourced from single supplier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Constraint for Lot Sizes to maintain Full Truck Load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Managing Joint Economic Lot Sizes for profitability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aggregating order arrivals from multiple suppliers :</a:t>
            </a:r>
          </a:p>
          <a:p>
            <a:pPr marL="1200150" lvl="2" indent="-285750">
              <a:lnSpc>
                <a:spcPts val="1920"/>
              </a:lnSpc>
              <a:buFont typeface="Franklin Gothic Book" panose="020B050302010202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Information systems to organize dispatches based on lead times</a:t>
            </a: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1920"/>
              </a:lnSpc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Economic Order Quantity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due to absence of data on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Holding Cost</a:t>
            </a:r>
          </a:p>
          <a:p>
            <a:pPr marL="742950" lvl="1" indent="-285750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Supplier Discounting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47E30-94CE-4009-91B7-7D582C868E4A}"/>
              </a:ext>
            </a:extLst>
          </p:cNvPr>
          <p:cNvSpPr txBox="1"/>
          <p:nvPr/>
        </p:nvSpPr>
        <p:spPr>
          <a:xfrm>
            <a:off x="6153283" y="1499283"/>
            <a:ext cx="5736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 average </a:t>
            </a:r>
            <a:r>
              <a:rPr lang="en-US" sz="1600" dirty="0">
                <a:solidFill>
                  <a:srgbClr val="0B6A38"/>
                </a:solidFill>
              </a:rPr>
              <a:t>77</a:t>
            </a:r>
            <a:r>
              <a:rPr lang="en-US" sz="1600" dirty="0"/>
              <a:t> SKUs are placed on order for replenishment daily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AC76F-A1BD-4582-9194-C6F796EE5942}"/>
              </a:ext>
            </a:extLst>
          </p:cNvPr>
          <p:cNvSpPr txBox="1"/>
          <p:nvPr/>
        </p:nvSpPr>
        <p:spPr>
          <a:xfrm>
            <a:off x="8765867" y="552277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Ordering Fixed Cost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44AC16-818B-4F08-B921-FFAADC6C3D52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 </a:t>
            </a:r>
            <a:r>
              <a:rPr lang="en-US" b="1" dirty="0"/>
              <a:t>31</a:t>
            </a:r>
            <a:r>
              <a:rPr lang="en-US" dirty="0"/>
              <a:t> obsolete SKUs result to a Total Obsolete Inventory of  </a:t>
            </a:r>
            <a:r>
              <a:rPr lang="en-US" b="1" dirty="0"/>
              <a:t>$ 46,263.575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399095-FE34-45F6-962F-057BA840BE48}"/>
              </a:ext>
            </a:extLst>
          </p:cNvPr>
          <p:cNvSpPr/>
          <p:nvPr/>
        </p:nvSpPr>
        <p:spPr>
          <a:xfrm>
            <a:off x="347752" y="1148446"/>
            <a:ext cx="5639197" cy="4894525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910475-22C0-4931-8B24-FA60F303078A}"/>
              </a:ext>
            </a:extLst>
          </p:cNvPr>
          <p:cNvGrpSpPr/>
          <p:nvPr/>
        </p:nvGrpSpPr>
        <p:grpSpPr>
          <a:xfrm>
            <a:off x="382862" y="3655033"/>
            <a:ext cx="3035510" cy="802744"/>
            <a:chOff x="382862" y="3909043"/>
            <a:chExt cx="3035510" cy="80274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609943-16E0-453E-ACF2-64A5371260C2}"/>
                </a:ext>
              </a:extLst>
            </p:cNvPr>
            <p:cNvSpPr txBox="1"/>
            <p:nvPr/>
          </p:nvSpPr>
          <p:spPr>
            <a:xfrm>
              <a:off x="739337" y="3909043"/>
              <a:ext cx="1080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Defined KPI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/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𝑂𝑏𝑠𝑜𝑙𝑒𝑡𝑒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𝐼𝑛𝑣𝑒𝑛𝑡𝑜𝑟𝑦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𝑆𝑎𝑓𝑒𝑡𝑦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𝑆𝑡𝑜𝑐𝑘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A1785B-3062-43D0-AE40-38DEA3467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62" y="4172665"/>
                  <a:ext cx="1793119" cy="539122"/>
                </a:xfrm>
                <a:prstGeom prst="rect">
                  <a:avLst/>
                </a:prstGeom>
                <a:blipFill>
                  <a:blip r:embed="rId3"/>
                  <a:stretch>
                    <a:fillRect b="-56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7C3608-D6BB-47C3-AD57-F11219D83472}"/>
                </a:ext>
              </a:extLst>
            </p:cNvPr>
            <p:cNvSpPr txBox="1"/>
            <p:nvPr/>
          </p:nvSpPr>
          <p:spPr>
            <a:xfrm>
              <a:off x="2175981" y="4242171"/>
              <a:ext cx="1242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115.45 %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96C9BA-EA40-4C41-83DF-FA9CE63681AE}"/>
              </a:ext>
            </a:extLst>
          </p:cNvPr>
          <p:cNvGrpSpPr/>
          <p:nvPr/>
        </p:nvGrpSpPr>
        <p:grpSpPr>
          <a:xfrm>
            <a:off x="540769" y="4424613"/>
            <a:ext cx="2490671" cy="400110"/>
            <a:chOff x="540769" y="4822562"/>
            <a:chExt cx="2490671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/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𝑜𝑏𝑠𝑜𝑙𝑒𝑡𝑒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𝑆𝐾𝑈𝑠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02AC395-DCC5-40C3-875F-831BDE686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69" y="4868729"/>
                  <a:ext cx="1492332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089FCF-6603-4F09-AC57-AE38DAB06FD0}"/>
                </a:ext>
              </a:extLst>
            </p:cNvPr>
            <p:cNvSpPr txBox="1"/>
            <p:nvPr/>
          </p:nvSpPr>
          <p:spPr>
            <a:xfrm>
              <a:off x="2557656" y="4822562"/>
              <a:ext cx="473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B6A38"/>
                  </a:solidFill>
                </a:rPr>
                <a:t>31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 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 KPI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100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KPI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 </m:t>
                              </m:r>
                            </m:oMath>
                          </a14:m>
                          <a:r>
                            <a:rPr lang="en-US" sz="11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KPI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sz="1100" dirty="0"/>
                            <a:t>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5DF6D05A-3FF4-4BA9-8537-69EB37FC1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322902"/>
                  </p:ext>
                </p:extLst>
              </p:nvPr>
            </p:nvGraphicFramePr>
            <p:xfrm>
              <a:off x="780988" y="4896301"/>
              <a:ext cx="2270437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37926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53251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413" t="-102326" r="-1587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413" t="-207143" r="-1587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8413" t="-300000" r="-1587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B119320-724D-4613-B0EE-8F7EB705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545010"/>
              </p:ext>
            </p:extLst>
          </p:nvPr>
        </p:nvGraphicFramePr>
        <p:xfrm>
          <a:off x="3046686" y="3424258"/>
          <a:ext cx="3106597" cy="2951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05287A7D-BDA7-4676-867E-55FA86B2E39F}"/>
              </a:ext>
            </a:extLst>
          </p:cNvPr>
          <p:cNvGrpSpPr/>
          <p:nvPr/>
        </p:nvGrpSpPr>
        <p:grpSpPr>
          <a:xfrm>
            <a:off x="6098303" y="1885523"/>
            <a:ext cx="5796216" cy="1406383"/>
            <a:chOff x="6098303" y="2017875"/>
            <a:chExt cx="5796216" cy="14063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3DA3D5-FDAE-4C3D-8015-C105DE1D44E5}"/>
                </a:ext>
              </a:extLst>
            </p:cNvPr>
            <p:cNvSpPr txBox="1"/>
            <p:nvPr/>
          </p:nvSpPr>
          <p:spPr>
            <a:xfrm>
              <a:off x="8227768" y="2017875"/>
              <a:ext cx="1463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Gill Sans MT" panose="020B0502020104020203" pitchFamily="34" charset="0"/>
                </a:rPr>
                <a:t>Heatmap of #orders</a:t>
              </a: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6EF614D9-705B-4FFA-B440-5D3F6A110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42"/>
            <a:stretch/>
          </p:blipFill>
          <p:spPr bwMode="auto">
            <a:xfrm>
              <a:off x="6098303" y="2230864"/>
              <a:ext cx="5471450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08E23AB4-66E6-476A-A316-428CF5D23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81"/>
            <a:stretch/>
          </p:blipFill>
          <p:spPr bwMode="auto">
            <a:xfrm>
              <a:off x="11559475" y="2235538"/>
              <a:ext cx="335044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F59DB0-5945-4453-87A4-FF5D3D067420}"/>
              </a:ext>
            </a:extLst>
          </p:cNvPr>
          <p:cNvGrpSpPr/>
          <p:nvPr/>
        </p:nvGrpSpPr>
        <p:grpSpPr>
          <a:xfrm>
            <a:off x="3849597" y="2502118"/>
            <a:ext cx="2049535" cy="822371"/>
            <a:chOff x="5069327" y="5245521"/>
            <a:chExt cx="2049535" cy="822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FAD1AE-3946-42DA-B08C-95B454C77003}"/>
                    </a:ext>
                  </a:extLst>
                </p:cNvPr>
                <p:cNvSpPr txBox="1"/>
                <p:nvPr/>
              </p:nvSpPr>
              <p:spPr>
                <a:xfrm>
                  <a:off x="5069327" y="5261068"/>
                  <a:ext cx="2049535" cy="806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𝐷𝑎𝑖𝑙𝑦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𝐷𝑒𝑚𝑎𝑛𝑑</m:t>
                        </m:r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𝐿𝑒𝑎𝑑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𝑇𝑖𝑚𝑒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𝑂𝑇𝐷</m:t>
                        </m:r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𝐶𝑂𝑉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=1.645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FAD1AE-3946-42DA-B08C-95B454C77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9327" y="5261068"/>
                  <a:ext cx="2049535" cy="80682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72E255-CA35-48E4-B865-366E8059B2E0}"/>
                </a:ext>
              </a:extLst>
            </p:cNvPr>
            <p:cNvSpPr/>
            <p:nvPr/>
          </p:nvSpPr>
          <p:spPr>
            <a:xfrm>
              <a:off x="5139056" y="5245521"/>
              <a:ext cx="1910076" cy="822371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C65E894-0E10-43F5-BFE3-DD2D200F82C7}"/>
              </a:ext>
            </a:extLst>
          </p:cNvPr>
          <p:cNvSpPr txBox="1"/>
          <p:nvPr/>
        </p:nvSpPr>
        <p:spPr>
          <a:xfrm>
            <a:off x="2492261" y="3316851"/>
            <a:ext cx="3406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Both Demand and Delivery </a:t>
            </a:r>
            <a:r>
              <a:rPr lang="en-US" sz="800"/>
              <a:t>Lead Time </a:t>
            </a:r>
            <a:r>
              <a:rPr lang="en-US" sz="800" dirty="0"/>
              <a:t>are </a:t>
            </a:r>
          </a:p>
          <a:p>
            <a:pPr algn="r"/>
            <a:r>
              <a:rPr lang="en-US" sz="800" dirty="0"/>
              <a:t>assumed to be normally distributed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F6410B-6359-4BD0-ABB6-0D25C8FAD170}"/>
              </a:ext>
            </a:extLst>
          </p:cNvPr>
          <p:cNvCxnSpPr>
            <a:cxnSpLocks/>
          </p:cNvCxnSpPr>
          <p:nvPr/>
        </p:nvCxnSpPr>
        <p:spPr>
          <a:xfrm>
            <a:off x="347752" y="3655033"/>
            <a:ext cx="5639197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50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7628-BA83-4A3C-AD86-A753FD65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Capital Impact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</p:spPr>
            <p:txBody>
              <a:bodyPr/>
              <a:lstStyle/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Gross Inventory Ordered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=    $ 1,007,037,777.672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Stockout Loss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    49,141,507.250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Overall Demand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=    $    848,623,825.108</a:t>
                </a:r>
              </a:p>
              <a:p>
                <a:pPr marL="1587" indent="0">
                  <a:buNone/>
                </a:pPr>
                <a:r>
                  <a:rPr lang="en-US" b="1" dirty="0">
                    <a:solidFill>
                      <a:srgbClr val="0B6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Max. acquired Overall Service Level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 (1−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𝑆𝑡𝑜𝑐𝑘𝑜𝑢𝑡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𝐿𝑜𝑠𝑠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𝐷𝑒𝑚𝑎𝑛𝑑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94.20 %</a:t>
                </a:r>
              </a:p>
              <a:p>
                <a:pPr marL="1587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7FC6D7-2242-43CD-B6A3-C8C4608AA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0570" y="1647711"/>
                <a:ext cx="6459724" cy="1738952"/>
              </a:xfrm>
              <a:blipFill>
                <a:blip r:embed="rId2"/>
                <a:stretch>
                  <a:fillRect l="-1698"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872183D-58E2-4892-97BC-2B29A3A82984}"/>
              </a:ext>
            </a:extLst>
          </p:cNvPr>
          <p:cNvSpPr/>
          <p:nvPr/>
        </p:nvSpPr>
        <p:spPr>
          <a:xfrm>
            <a:off x="-9525" y="6167374"/>
            <a:ext cx="12207240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of </a:t>
            </a:r>
            <a:r>
              <a:rPr lang="en-US" b="1" dirty="0"/>
              <a:t>Assets </a:t>
            </a:r>
            <a:r>
              <a:rPr lang="en-US" dirty="0"/>
              <a:t>under </a:t>
            </a:r>
            <a:r>
              <a:rPr lang="en-US" b="1" dirty="0"/>
              <a:t>Inventory </a:t>
            </a:r>
            <a:r>
              <a:rPr lang="en-US" dirty="0"/>
              <a:t>shall increase by  </a:t>
            </a:r>
            <a:r>
              <a:rPr lang="en-US" b="1" dirty="0"/>
              <a:t>$ 114,951,390.27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BE4E22-3E44-48F9-BC9B-0EE8F911421F}"/>
              </a:ext>
            </a:extLst>
          </p:cNvPr>
          <p:cNvGrpSpPr/>
          <p:nvPr/>
        </p:nvGrpSpPr>
        <p:grpSpPr>
          <a:xfrm>
            <a:off x="308258" y="3236421"/>
            <a:ext cx="6335990" cy="670928"/>
            <a:chOff x="359060" y="3380360"/>
            <a:chExt cx="6335990" cy="67092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DECA30-CA8E-4AE5-9C27-E6D8E662F469}"/>
                </a:ext>
              </a:extLst>
            </p:cNvPr>
            <p:cNvGrpSpPr/>
            <p:nvPr/>
          </p:nvGrpSpPr>
          <p:grpSpPr>
            <a:xfrm>
              <a:off x="359060" y="3386663"/>
              <a:ext cx="2019271" cy="664625"/>
              <a:chOff x="359060" y="2904068"/>
              <a:chExt cx="2019271" cy="66462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7C00CC-49A9-4512-8DC9-3DC2C3EFA097}"/>
                  </a:ext>
                </a:extLst>
              </p:cNvPr>
              <p:cNvSpPr txBox="1"/>
              <p:nvPr/>
            </p:nvSpPr>
            <p:spPr>
              <a:xfrm>
                <a:off x="359060" y="2904068"/>
                <a:ext cx="2019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$46,008,199.786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D02459-E494-4BE3-BC7C-DC4E7F4FB7EC}"/>
                  </a:ext>
                </a:extLst>
              </p:cNvPr>
              <p:cNvSpPr txBox="1"/>
              <p:nvPr/>
            </p:nvSpPr>
            <p:spPr>
              <a:xfrm>
                <a:off x="535936" y="3199361"/>
                <a:ext cx="1665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B6A38"/>
                    </a:solidFill>
                  </a:rPr>
                  <a:t>Initial Inventory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48DDE6-12AA-48B4-ACB5-F2C7A107AD77}"/>
                </a:ext>
              </a:extLst>
            </p:cNvPr>
            <p:cNvGrpSpPr/>
            <p:nvPr/>
          </p:nvGrpSpPr>
          <p:grpSpPr>
            <a:xfrm>
              <a:off x="2339326" y="3387176"/>
              <a:ext cx="2100383" cy="664112"/>
              <a:chOff x="2603920" y="2904581"/>
              <a:chExt cx="2100383" cy="66411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7A38BF-E55A-4A92-9967-2515D513279A}"/>
                  </a:ext>
                </a:extLst>
              </p:cNvPr>
              <p:cNvSpPr txBox="1"/>
              <p:nvPr/>
            </p:nvSpPr>
            <p:spPr>
              <a:xfrm>
                <a:off x="2603920" y="2904581"/>
                <a:ext cx="2100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$160,959,590.055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959636-C8BC-42C2-9A5B-D65CC51FAB7A}"/>
                  </a:ext>
                </a:extLst>
              </p:cNvPr>
              <p:cNvSpPr txBox="1"/>
              <p:nvPr/>
            </p:nvSpPr>
            <p:spPr>
              <a:xfrm>
                <a:off x="2852610" y="3199361"/>
                <a:ext cx="1603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B6A38"/>
                    </a:solidFill>
                  </a:rPr>
                  <a:t>Final Inventory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9A670C5-3E01-434B-A148-E877C6D0EB07}"/>
                </a:ext>
              </a:extLst>
            </p:cNvPr>
            <p:cNvGrpSpPr/>
            <p:nvPr/>
          </p:nvGrpSpPr>
          <p:grpSpPr>
            <a:xfrm>
              <a:off x="4400704" y="3380360"/>
              <a:ext cx="2294346" cy="670928"/>
              <a:chOff x="4400704" y="2897765"/>
              <a:chExt cx="2294346" cy="67092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D981B8-7A7F-4477-B91B-0CAF4C051D44}"/>
                  </a:ext>
                </a:extLst>
              </p:cNvPr>
              <p:cNvSpPr txBox="1"/>
              <p:nvPr/>
            </p:nvSpPr>
            <p:spPr>
              <a:xfrm>
                <a:off x="4995547" y="2897765"/>
                <a:ext cx="1104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97.844 %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5357E5-432C-4F58-804D-D0398092C020}"/>
                  </a:ext>
                </a:extLst>
              </p:cNvPr>
              <p:cNvSpPr txBox="1"/>
              <p:nvPr/>
            </p:nvSpPr>
            <p:spPr>
              <a:xfrm>
                <a:off x="4400704" y="3199361"/>
                <a:ext cx="2294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B6A38"/>
                    </a:solidFill>
                  </a:rPr>
                  <a:t>Average Service Level</a:t>
                </a: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01734A7-BF60-4CAB-AF51-06CF86D5D8BD}"/>
              </a:ext>
            </a:extLst>
          </p:cNvPr>
          <p:cNvSpPr/>
          <p:nvPr/>
        </p:nvSpPr>
        <p:spPr>
          <a:xfrm>
            <a:off x="235326" y="1261361"/>
            <a:ext cx="6459724" cy="2662922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A563B4-6873-4FFD-A22F-2D05C37EA5BA}"/>
              </a:ext>
            </a:extLst>
          </p:cNvPr>
          <p:cNvCxnSpPr/>
          <p:nvPr/>
        </p:nvCxnSpPr>
        <p:spPr>
          <a:xfrm>
            <a:off x="235326" y="3211020"/>
            <a:ext cx="6459724" cy="0"/>
          </a:xfrm>
          <a:prstGeom prst="line">
            <a:avLst/>
          </a:prstGeom>
          <a:ln>
            <a:solidFill>
              <a:srgbClr val="0B6A38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EE5AF-A524-4FE0-8F09-4661742B4801}"/>
              </a:ext>
            </a:extLst>
          </p:cNvPr>
          <p:cNvSpPr/>
          <p:nvPr/>
        </p:nvSpPr>
        <p:spPr>
          <a:xfrm>
            <a:off x="235326" y="1267789"/>
            <a:ext cx="6459724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Observed SCM Metrics</a:t>
            </a:r>
            <a:endParaRPr lang="en-US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AB5373-3E05-47AE-865D-2121388B6D1E}"/>
              </a:ext>
            </a:extLst>
          </p:cNvPr>
          <p:cNvSpPr/>
          <p:nvPr/>
        </p:nvSpPr>
        <p:spPr>
          <a:xfrm>
            <a:off x="6871925" y="1261361"/>
            <a:ext cx="5153957" cy="303151"/>
          </a:xfrm>
          <a:prstGeom prst="rect">
            <a:avLst/>
          </a:prstGeom>
          <a:solidFill>
            <a:srgbClr val="0B6A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60"/>
              </a:lnSpc>
            </a:pPr>
            <a:r>
              <a:rPr lang="en-US" dirty="0"/>
              <a:t>Inventory Management Schema for SKUs</a:t>
            </a:r>
            <a:endParaRPr lang="en-US" b="1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F8EC21-D28D-47E7-9BED-12F240EC5EE6}"/>
              </a:ext>
            </a:extLst>
          </p:cNvPr>
          <p:cNvGrpSpPr/>
          <p:nvPr/>
        </p:nvGrpSpPr>
        <p:grpSpPr>
          <a:xfrm>
            <a:off x="3798009" y="4176537"/>
            <a:ext cx="2615534" cy="1923460"/>
            <a:chOff x="9344199" y="4002079"/>
            <a:chExt cx="2615534" cy="1923460"/>
          </a:xfrm>
        </p:grpSpPr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F4D85BE9-91D6-49C9-8927-6D04D7F40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259" y="4002079"/>
              <a:ext cx="2509630" cy="16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199350F-63C2-4EE0-9E38-01153688FC93}"/>
                </a:ext>
              </a:extLst>
            </p:cNvPr>
            <p:cNvSpPr txBox="1"/>
            <p:nvPr/>
          </p:nvSpPr>
          <p:spPr>
            <a:xfrm>
              <a:off x="9920272" y="483263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Daily Inventory Level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5C76D4E-1A3A-45BA-969F-B3B8C076F1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4260" y="5663181"/>
              <a:ext cx="250962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A72B15B-FFE6-4AFC-ABB2-1C66C230DAEC}"/>
                </a:ext>
              </a:extLst>
            </p:cNvPr>
            <p:cNvCxnSpPr/>
            <p:nvPr/>
          </p:nvCxnSpPr>
          <p:spPr>
            <a:xfrm flipV="1">
              <a:off x="9384259" y="4020432"/>
              <a:ext cx="0" cy="16427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DA467B-59BF-466A-B9E7-06EAEE145CBF}"/>
                </a:ext>
              </a:extLst>
            </p:cNvPr>
            <p:cNvSpPr txBox="1"/>
            <p:nvPr/>
          </p:nvSpPr>
          <p:spPr>
            <a:xfrm>
              <a:off x="9368488" y="4076139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180M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6E8A53-D257-41A8-A0FF-431BBB7DC365}"/>
                </a:ext>
              </a:extLst>
            </p:cNvPr>
            <p:cNvSpPr txBox="1"/>
            <p:nvPr/>
          </p:nvSpPr>
          <p:spPr>
            <a:xfrm>
              <a:off x="9384260" y="5413959"/>
              <a:ext cx="4651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28M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7EEBA2-692D-4FEF-ACDB-FB52EF06A2FF}"/>
                </a:ext>
              </a:extLst>
            </p:cNvPr>
            <p:cNvSpPr txBox="1"/>
            <p:nvPr/>
          </p:nvSpPr>
          <p:spPr>
            <a:xfrm>
              <a:off x="9344199" y="5663929"/>
              <a:ext cx="272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878802-F030-4372-9DEC-4A652864A133}"/>
                </a:ext>
              </a:extLst>
            </p:cNvPr>
            <p:cNvSpPr txBox="1"/>
            <p:nvPr/>
          </p:nvSpPr>
          <p:spPr>
            <a:xfrm>
              <a:off x="11524999" y="5663929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360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56" name="Content Placeholder 3">
                <a:extLst>
                  <a:ext uri="{FF2B5EF4-FFF2-40B4-BE49-F238E27FC236}">
                    <a16:creationId xmlns:a16="http://schemas.microsoft.com/office/drawing/2014/main" id="{3A7CD142-3B28-493D-B3D3-D8BAA97D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948" y="4821927"/>
                <a:ext cx="6209113" cy="168305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231775" indent="-23018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-223838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Arial"/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3738" indent="-180975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/>
                  </a:buClr>
                  <a:buFont typeface="Lucida Grande"/>
                  <a:buChar char="▪"/>
                  <a:tabLst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6500" indent="-174625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–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9400" indent="-166688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Font typeface="Arial"/>
                  <a:buChar char="»"/>
                  <a:defRPr sz="10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in Inventory Position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𝐹𝑖𝑛𝑎𝑙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𝐼𝑛𝑖𝑡𝑖𝑎𝑙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𝐼𝑛𝑣𝑒𝑛𝑡𝑜𝑟𝑦</m:t>
                    </m:r>
                  </m:oMath>
                </a14:m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Reorder Quantity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𝐸𝑥𝑝𝑒𝑐𝑡𝑒𝑑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Quantity     =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𝐿𝑒𝑎𝑑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𝐷𝑒𝑚𝑎𝑛𝑑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𝑆𝑎𝑓𝑒𝑡𝑦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𝑆𝑡𝑜𝑐𝑘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Daily Demand      =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𝐴𝑃𝑈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𝑡𝑟𝑒𝑛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𝐴𝑃𝑈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56" name="Content Placeholder 3">
                <a:extLst>
                  <a:ext uri="{FF2B5EF4-FFF2-40B4-BE49-F238E27FC236}">
                    <a16:creationId xmlns:a16="http://schemas.microsoft.com/office/drawing/2014/main" id="{3A7CD142-3B28-493D-B3D3-D8BAA97D7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48" y="4821927"/>
                <a:ext cx="6209113" cy="1683051"/>
              </a:xfrm>
              <a:prstGeom prst="rect">
                <a:avLst/>
              </a:prstGeom>
              <a:blipFill>
                <a:blip r:embed="rId4"/>
                <a:stretch>
                  <a:fillRect l="-1865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7" name="Text Placeholder 3">
            <a:extLst>
              <a:ext uri="{FF2B5EF4-FFF2-40B4-BE49-F238E27FC236}">
                <a16:creationId xmlns:a16="http://schemas.microsoft.com/office/drawing/2014/main" id="{EE7B3083-B83C-4065-9635-B40FAA824433}"/>
              </a:ext>
            </a:extLst>
          </p:cNvPr>
          <p:cNvSpPr txBox="1">
            <a:spLocks/>
          </p:cNvSpPr>
          <p:nvPr/>
        </p:nvSpPr>
        <p:spPr>
          <a:xfrm>
            <a:off x="6821764" y="4572468"/>
            <a:ext cx="6459724" cy="43929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862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230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Lucida Grande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2712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</a:pPr>
            <a:r>
              <a:rPr lang="en-US" b="1" dirty="0"/>
              <a:t>Formulae used for calculation :</a:t>
            </a:r>
          </a:p>
        </p:txBody>
      </p: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A69FE367-708F-44E6-9FFD-9186605898A1}"/>
              </a:ext>
            </a:extLst>
          </p:cNvPr>
          <p:cNvGrpSpPr/>
          <p:nvPr/>
        </p:nvGrpSpPr>
        <p:grpSpPr>
          <a:xfrm>
            <a:off x="232843" y="4007987"/>
            <a:ext cx="1291113" cy="2084775"/>
            <a:chOff x="232843" y="4032479"/>
            <a:chExt cx="1291113" cy="2084775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65" name="Chart 64">
                  <a:extLst>
                    <a:ext uri="{FF2B5EF4-FFF2-40B4-BE49-F238E27FC236}">
                      <a16:creationId xmlns:a16="http://schemas.microsoft.com/office/drawing/2014/main" id="{1A6E9785-14BD-44BD-B42F-412CD0CB7DC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11248087"/>
                    </p:ext>
                  </p:extLst>
                </p:nvPr>
              </p:nvGraphicFramePr>
              <p:xfrm>
                <a:off x="232843" y="4032479"/>
                <a:ext cx="1291113" cy="2084775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5"/>
                </a:graphicData>
              </a:graphic>
            </p:graphicFrame>
          </mc:Choice>
          <mc:Fallback xmlns="">
            <p:pic>
              <p:nvPicPr>
                <p:cNvPr id="65" name="Chart 64">
                  <a:extLst>
                    <a:ext uri="{FF2B5EF4-FFF2-40B4-BE49-F238E27FC236}">
                      <a16:creationId xmlns:a16="http://schemas.microsoft.com/office/drawing/2014/main" id="{1A6E9785-14BD-44BD-B42F-412CD0CB7D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2843" y="4007987"/>
                  <a:ext cx="1291113" cy="20847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F53F5171-8CC3-4847-A32A-D85EB32E77D5}"/>
                </a:ext>
              </a:extLst>
            </p:cNvPr>
            <p:cNvSpPr txBox="1"/>
            <p:nvPr/>
          </p:nvSpPr>
          <p:spPr>
            <a:xfrm>
              <a:off x="933730" y="4365163"/>
              <a:ext cx="5485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100%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948803"/>
                  </p:ext>
                </p:extLst>
              </p:nvPr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95 %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sz="1100" dirty="0"/>
                            <a:t> SL</a:t>
                          </a:r>
                          <a:r>
                            <a:rPr lang="en-US" sz="11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90 %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34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90 %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</m:oMath>
                          </a14:m>
                          <a:r>
                            <a:rPr lang="en-US" sz="1100" dirty="0"/>
                            <a:t>SL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52" name="Table 20">
                <a:extLst>
                  <a:ext uri="{FF2B5EF4-FFF2-40B4-BE49-F238E27FC236}">
                    <a16:creationId xmlns:a16="http://schemas.microsoft.com/office/drawing/2014/main" id="{AEE0C808-6BAD-40F1-980E-635D0EA645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948803"/>
                  </p:ext>
                </p:extLst>
              </p:nvPr>
            </p:nvGraphicFramePr>
            <p:xfrm>
              <a:off x="1440564" y="4730561"/>
              <a:ext cx="2094301" cy="10363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4160">
                      <a:extLst>
                        <a:ext uri="{9D8B030D-6E8A-4147-A177-3AD203B41FA5}">
                          <a16:colId xmlns:a16="http://schemas.microsoft.com/office/drawing/2014/main" val="2248126359"/>
                        </a:ext>
                      </a:extLst>
                    </a:gridCol>
                    <a:gridCol w="1320141">
                      <a:extLst>
                        <a:ext uri="{9D8B030D-6E8A-4147-A177-3AD203B41FA5}">
                          <a16:colId xmlns:a16="http://schemas.microsoft.com/office/drawing/2014/main" val="366331402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Class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spc="300" dirty="0"/>
                            <a:t>Condition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585738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SL &gt; 95 %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4116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209524" r="-2304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7721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8986" t="-302326" r="-2304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17206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55" name="TextBox 2054">
            <a:extLst>
              <a:ext uri="{FF2B5EF4-FFF2-40B4-BE49-F238E27FC236}">
                <a16:creationId xmlns:a16="http://schemas.microsoft.com/office/drawing/2014/main" id="{A07892C5-BC69-465F-AACA-45B2E486F1F4}"/>
              </a:ext>
            </a:extLst>
          </p:cNvPr>
          <p:cNvSpPr txBox="1"/>
          <p:nvPr/>
        </p:nvSpPr>
        <p:spPr>
          <a:xfrm>
            <a:off x="1482278" y="4236775"/>
            <a:ext cx="201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ABC Classification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76981ED-530E-40D5-B745-FD3F9FA807B5}"/>
              </a:ext>
            </a:extLst>
          </p:cNvPr>
          <p:cNvSpPr/>
          <p:nvPr/>
        </p:nvSpPr>
        <p:spPr>
          <a:xfrm>
            <a:off x="232843" y="4051145"/>
            <a:ext cx="3408686" cy="2009686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9A63E431-6856-4AFF-973B-4912D22A54AF}"/>
              </a:ext>
            </a:extLst>
          </p:cNvPr>
          <p:cNvSpPr txBox="1"/>
          <p:nvPr/>
        </p:nvSpPr>
        <p:spPr>
          <a:xfrm>
            <a:off x="2146871" y="5773649"/>
            <a:ext cx="1417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* SL – Service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/>
              <p:nvPr/>
            </p:nvSpPr>
            <p:spPr>
              <a:xfrm>
                <a:off x="7100676" y="1683617"/>
                <a:ext cx="4567163" cy="477200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𝐷𝑒𝑚𝑎𝑛𝑑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B592EE4D-669E-42A3-8BDB-FF1A55020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6" y="1683617"/>
                <a:ext cx="4567163" cy="47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7" name="Oval 2066">
            <a:extLst>
              <a:ext uri="{FF2B5EF4-FFF2-40B4-BE49-F238E27FC236}">
                <a16:creationId xmlns:a16="http://schemas.microsoft.com/office/drawing/2014/main" id="{9D07B091-93C0-44C7-AF2B-7535803656F6}"/>
              </a:ext>
            </a:extLst>
          </p:cNvPr>
          <p:cNvSpPr/>
          <p:nvPr/>
        </p:nvSpPr>
        <p:spPr>
          <a:xfrm>
            <a:off x="7307036" y="1647711"/>
            <a:ext cx="3273878" cy="51310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/>
              <p:nvPr/>
            </p:nvSpPr>
            <p:spPr>
              <a:xfrm>
                <a:off x="9976757" y="2245179"/>
                <a:ext cx="1881868" cy="439293"/>
              </a:xfrm>
              <a:prstGeom prst="parallelogram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𝐴𝑑𝑑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𝑆𝑡𝑜𝑐𝑘𝑜𝑢𝑡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8" name="Parallelogram 2067">
                <a:extLst>
                  <a:ext uri="{FF2B5EF4-FFF2-40B4-BE49-F238E27FC236}">
                    <a16:creationId xmlns:a16="http://schemas.microsoft.com/office/drawing/2014/main" id="{903DB286-FB15-4ECF-AD4B-9A09A3338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57" y="2245179"/>
                <a:ext cx="1881868" cy="439293"/>
              </a:xfrm>
              <a:prstGeom prst="parallelogram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2754D1FC-B220-4105-81DD-8924FD9475FC}"/>
              </a:ext>
            </a:extLst>
          </p:cNvPr>
          <p:cNvCxnSpPr>
            <a:stCxn id="2067" idx="4"/>
          </p:cNvCxnSpPr>
          <p:nvPr/>
        </p:nvCxnSpPr>
        <p:spPr>
          <a:xfrm>
            <a:off x="8943975" y="2160817"/>
            <a:ext cx="0" cy="30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D3AEBAE1-ACDA-4683-A986-BFCC78FD8496}"/>
              </a:ext>
            </a:extLst>
          </p:cNvPr>
          <p:cNvCxnSpPr>
            <a:cxnSpLocks/>
            <a:endCxn id="2068" idx="5"/>
          </p:cNvCxnSpPr>
          <p:nvPr/>
        </p:nvCxnSpPr>
        <p:spPr>
          <a:xfrm>
            <a:off x="8943975" y="2464825"/>
            <a:ext cx="10876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CC8EAEA5-577E-4DE4-9A16-7B7E32E3C781}"/>
              </a:ext>
            </a:extLst>
          </p:cNvPr>
          <p:cNvSpPr txBox="1"/>
          <p:nvPr/>
        </p:nvSpPr>
        <p:spPr>
          <a:xfrm>
            <a:off x="9058409" y="2204012"/>
            <a:ext cx="858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/>
              <p:nvPr/>
            </p:nvSpPr>
            <p:spPr>
              <a:xfrm>
                <a:off x="8984937" y="3900767"/>
                <a:ext cx="2930991" cy="477200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Do not further order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𝑡𝑖𝑙𝑙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𝐿𝑒𝑎𝑑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2EC9C025-83F1-4397-9745-3E6E06DDB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37" y="3900767"/>
                <a:ext cx="2930991" cy="47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/>
              <p:nvPr/>
            </p:nvSpPr>
            <p:spPr>
              <a:xfrm>
                <a:off x="7094792" y="2830144"/>
                <a:ext cx="3772111" cy="439293"/>
              </a:xfrm>
              <a:prstGeom prst="parallelogram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schemeClr val="tx1"/>
                          </a:solidFill>
                        </a:rPr>
                        <m:t>IF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𝐼𝑛𝑣𝑒𝑛𝑡𝑜𝑟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𝑅𝑒𝑜𝑟𝑑𝑒𝑟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8" name="Parallelogram 2077">
                <a:extLst>
                  <a:ext uri="{FF2B5EF4-FFF2-40B4-BE49-F238E27FC236}">
                    <a16:creationId xmlns:a16="http://schemas.microsoft.com/office/drawing/2014/main" id="{8FF7E8BB-B58B-4EB3-BD3A-D6165C2DB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92" y="2830144"/>
                <a:ext cx="3772111" cy="439293"/>
              </a:xfrm>
              <a:prstGeom prst="parallelogram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/>
              <p:nvPr/>
            </p:nvSpPr>
            <p:spPr>
              <a:xfrm>
                <a:off x="7673976" y="3356973"/>
                <a:ext cx="3627689" cy="477200"/>
              </a:xfrm>
              <a:prstGeom prst="rect">
                <a:avLst/>
              </a:prstGeom>
              <a:noFill/>
              <a:ln>
                <a:solidFill>
                  <a:srgbClr val="0B6A3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𝑎𝑓𝑡𝑒𝑟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𝐿𝑒𝑎𝑑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𝑂𝑟𝑑𝑒𝑟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𝑄𝑢𝑎𝑛𝑡𝑖𝑡𝑦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922BF4C5-6062-4633-8A28-5243A426F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76" y="3356973"/>
                <a:ext cx="3627689" cy="477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B6A38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E511A48-5997-49F9-BCCD-16CDA8FB0DC2}"/>
              </a:ext>
            </a:extLst>
          </p:cNvPr>
          <p:cNvCxnSpPr>
            <a:cxnSpLocks/>
          </p:cNvCxnSpPr>
          <p:nvPr/>
        </p:nvCxnSpPr>
        <p:spPr>
          <a:xfrm>
            <a:off x="7296146" y="3271638"/>
            <a:ext cx="0" cy="323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0870FBC-7EFD-41A0-86B5-2073297E11DF}"/>
              </a:ext>
            </a:extLst>
          </p:cNvPr>
          <p:cNvCxnSpPr>
            <a:cxnSpLocks/>
            <a:endCxn id="2079" idx="1"/>
          </p:cNvCxnSpPr>
          <p:nvPr/>
        </p:nvCxnSpPr>
        <p:spPr>
          <a:xfrm>
            <a:off x="7296146" y="3595573"/>
            <a:ext cx="377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46CCE4-EA48-4612-99D0-A83BC25CA60D}"/>
              </a:ext>
            </a:extLst>
          </p:cNvPr>
          <p:cNvCxnSpPr>
            <a:cxnSpLocks/>
          </p:cNvCxnSpPr>
          <p:nvPr/>
        </p:nvCxnSpPr>
        <p:spPr>
          <a:xfrm>
            <a:off x="8607107" y="3828675"/>
            <a:ext cx="0" cy="323935"/>
          </a:xfrm>
          <a:prstGeom prst="line">
            <a:avLst/>
          </a:prstGeom>
          <a:ln>
            <a:solidFill>
              <a:srgbClr val="0B6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72D8E0-C740-485D-BE5E-F0E52EF094B3}"/>
              </a:ext>
            </a:extLst>
          </p:cNvPr>
          <p:cNvCxnSpPr>
            <a:cxnSpLocks/>
          </p:cNvCxnSpPr>
          <p:nvPr/>
        </p:nvCxnSpPr>
        <p:spPr>
          <a:xfrm>
            <a:off x="8607107" y="4152610"/>
            <a:ext cx="377830" cy="0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0CF3C3C-AB4F-429E-BD2B-99D621A5B487}"/>
              </a:ext>
            </a:extLst>
          </p:cNvPr>
          <p:cNvCxnSpPr>
            <a:cxnSpLocks/>
          </p:cNvCxnSpPr>
          <p:nvPr/>
        </p:nvCxnSpPr>
        <p:spPr>
          <a:xfrm>
            <a:off x="7673976" y="2160817"/>
            <a:ext cx="0" cy="669327"/>
          </a:xfrm>
          <a:prstGeom prst="straightConnector1">
            <a:avLst/>
          </a:prstGeom>
          <a:ln>
            <a:solidFill>
              <a:srgbClr val="0B6A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7C5D5150-B299-4847-8EB7-8BD3374602BA}"/>
              </a:ext>
            </a:extLst>
          </p:cNvPr>
          <p:cNvSpPr/>
          <p:nvPr/>
        </p:nvSpPr>
        <p:spPr>
          <a:xfrm>
            <a:off x="6871926" y="1264105"/>
            <a:ext cx="5153958" cy="3180479"/>
          </a:xfrm>
          <a:prstGeom prst="rect">
            <a:avLst/>
          </a:prstGeom>
          <a:noFill/>
          <a:ln w="19050">
            <a:solidFill>
              <a:srgbClr val="0B6A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48B056E-06A1-417F-B8B3-6B5B413EA7B8}"/>
              </a:ext>
            </a:extLst>
          </p:cNvPr>
          <p:cNvSpPr txBox="1"/>
          <p:nvPr/>
        </p:nvSpPr>
        <p:spPr>
          <a:xfrm>
            <a:off x="6871926" y="4010224"/>
            <a:ext cx="174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B6A38"/>
                </a:solidFill>
              </a:rPr>
              <a:t>For all 360 days</a:t>
            </a:r>
          </a:p>
        </p:txBody>
      </p:sp>
    </p:spTree>
    <p:extLst>
      <p:ext uri="{BB962C8B-B14F-4D97-AF65-F5344CB8AC3E}">
        <p14:creationId xmlns:p14="http://schemas.microsoft.com/office/powerpoint/2010/main" val="2217220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ICS 3">
      <a:dk1>
        <a:sysClr val="windowText" lastClr="000000"/>
      </a:dk1>
      <a:lt1>
        <a:sysClr val="window" lastClr="FFFFFF"/>
      </a:lt1>
      <a:dk2>
        <a:srgbClr val="00548B"/>
      </a:dk2>
      <a:lt2>
        <a:srgbClr val="ED7800"/>
      </a:lt2>
      <a:accent1>
        <a:srgbClr val="00A1E0"/>
      </a:accent1>
      <a:accent2>
        <a:srgbClr val="00A1B0"/>
      </a:accent2>
      <a:accent3>
        <a:srgbClr val="00945F"/>
      </a:accent3>
      <a:accent4>
        <a:srgbClr val="81BC00"/>
      </a:accent4>
      <a:accent5>
        <a:srgbClr val="5B6770"/>
      </a:accent5>
      <a:accent6>
        <a:srgbClr val="A3AAAE"/>
      </a:accent6>
      <a:hlink>
        <a:srgbClr val="CF102D"/>
      </a:hlink>
      <a:folHlink>
        <a:srgbClr val="ED78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ICS Corporate Presentation Template_16,9_v1" id="{70AD8FF1-B226-194B-88EE-B533CF1D7BB1}" vid="{0C8A82FA-C535-7D41-BA72-B2EE15E7ED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B15178A70B74BBB9A0C6393C364E7" ma:contentTypeVersion="10" ma:contentTypeDescription="Create a new document." ma:contentTypeScope="" ma:versionID="3a7f1338d73cce10d0d74d95077a4e5f">
  <xsd:schema xmlns:xsd="http://www.w3.org/2001/XMLSchema" xmlns:xs="http://www.w3.org/2001/XMLSchema" xmlns:p="http://schemas.microsoft.com/office/2006/metadata/properties" xmlns:ns2="d1047e39-2691-4f33-a135-73712887a567" xmlns:ns3="49c126be-c726-47ba-965e-26a43962fc1b" targetNamespace="http://schemas.microsoft.com/office/2006/metadata/properties" ma:root="true" ma:fieldsID="d35ccd03da1f99373b65530fed99ae55" ns2:_="" ns3:_="">
    <xsd:import namespace="d1047e39-2691-4f33-a135-73712887a567"/>
    <xsd:import namespace="49c126be-c726-47ba-965e-26a43962f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47e39-2691-4f33-a135-73712887a5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126be-c726-47ba-965e-26a43962f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77827C-08B3-453B-8635-A30D6DDD9E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47e39-2691-4f33-a135-73712887a567"/>
    <ds:schemaRef ds:uri="49c126be-c726-47ba-965e-26a43962fc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6DAB43-D188-4976-8C83-0234EDA739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250C6C-4A16-4981-AF01-873C329D71B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APICS Corporate Presentation Template_16,9_v1</Template>
  <TotalTime>3033</TotalTime>
  <Words>400</Words>
  <Application>Microsoft Office PowerPoint</Application>
  <PresentationFormat>Custom</PresentationFormat>
  <Paragraphs>89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Cambria Math</vt:lpstr>
      <vt:lpstr>Franklin Gothic Book</vt:lpstr>
      <vt:lpstr>Franklin Gothic Medium</vt:lpstr>
      <vt:lpstr>Gill Sans MT</vt:lpstr>
      <vt:lpstr>Lucida Grande</vt:lpstr>
      <vt:lpstr>Wingdings</vt:lpstr>
      <vt:lpstr>Office Theme</vt:lpstr>
      <vt:lpstr>PowerPoint Presentation</vt:lpstr>
      <vt:lpstr>Obsolete Inventory</vt:lpstr>
      <vt:lpstr>Working Capital 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 Cottman</dc:creator>
  <cp:lastModifiedBy>Ashish Gokarnkar</cp:lastModifiedBy>
  <cp:revision>54</cp:revision>
  <dcterms:created xsi:type="dcterms:W3CDTF">2017-01-31T20:00:53Z</dcterms:created>
  <dcterms:modified xsi:type="dcterms:W3CDTF">2020-10-29T19:42:42Z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0x010100D02B15178A70B74BBB9A0C6393C364E7</vt:lpwstr>
  </property>
  <property fmtid="{D5CDD505-2E9C-101B-9397-08002B2CF9AE}" pid="3" name="Order">
    <vt:r8>194000</vt:r8>
  </property>
</Properties>
</file>